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22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6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17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64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84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3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18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0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98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0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5FABD-E94D-4446-B790-DE6984D5F05A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9CC8D-0E47-4476-899E-CF846547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1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13" name="wind.wav"/>
          </p:stSnd>
        </p:sndAc>
      </p:transition>
    </mc:Choice>
    <mc:Fallback>
      <p:transition spd="slow">
        <p:fade/>
        <p:sndAc>
          <p:stSnd>
            <p:snd r:embed="rId13" name="wind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“The Cask of Amontillado”</a:t>
            </a:r>
            <a:br>
              <a:rPr lang="en-US" sz="5400" b="1" dirty="0" smtClean="0"/>
            </a:br>
            <a:r>
              <a:rPr lang="en-US" sz="5400" b="1" dirty="0" smtClean="0"/>
              <a:t>by Edgar Allan Poe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Story Vocabulary</a:t>
            </a:r>
          </a:p>
        </p:txBody>
      </p:sp>
    </p:spTree>
    <p:extLst>
      <p:ext uri="{BB962C8B-B14F-4D97-AF65-F5344CB8AC3E}">
        <p14:creationId xmlns:p14="http://schemas.microsoft.com/office/powerpoint/2010/main" val="4086482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i</a:t>
            </a:r>
            <a:r>
              <a:rPr lang="en-US" sz="6000" b="1" dirty="0" smtClean="0"/>
              <a:t>ncrustation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b</a:t>
            </a:r>
            <a:r>
              <a:rPr lang="en-US" sz="4000" b="1" dirty="0" smtClean="0"/>
              <a:t>eing covered with a crust; state of being incrusted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</a:t>
            </a:r>
            <a:r>
              <a:rPr lang="en-US" sz="4000" i="1" u="sng" dirty="0" smtClean="0">
                <a:solidFill>
                  <a:srgbClr val="C00000"/>
                </a:solidFill>
              </a:rPr>
              <a:t> incrustation </a:t>
            </a:r>
            <a:r>
              <a:rPr lang="en-US" sz="4000" i="1" dirty="0" smtClean="0"/>
              <a:t>of self-destructive habits has become the focal point for many self-help groups.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70521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/>
              <a:t>o</a:t>
            </a:r>
            <a:r>
              <a:rPr lang="en-US" sz="6000" b="1" dirty="0" smtClean="0"/>
              <a:t>bstinate (</a:t>
            </a:r>
            <a:r>
              <a:rPr lang="en-US" sz="6000" b="1" dirty="0" err="1" smtClean="0"/>
              <a:t>adj</a:t>
            </a:r>
            <a:r>
              <a:rPr lang="en-US" sz="6000" b="1" dirty="0" smtClean="0"/>
              <a:t>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u</a:t>
            </a:r>
            <a:r>
              <a:rPr lang="en-US" sz="4000" b="1" dirty="0" smtClean="0"/>
              <a:t>nyielding regardless of reason or logic; stubborn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He will not accept advice on many things because of his </a:t>
            </a:r>
            <a:r>
              <a:rPr lang="en-US" sz="4000" i="1" u="sng" dirty="0" smtClean="0">
                <a:solidFill>
                  <a:srgbClr val="C00000"/>
                </a:solidFill>
              </a:rPr>
              <a:t>obstinate</a:t>
            </a:r>
            <a:r>
              <a:rPr lang="en-US" sz="4000" i="1" dirty="0" smtClean="0"/>
              <a:t> attitude.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743693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</a:t>
            </a:r>
            <a:r>
              <a:rPr lang="en-US" sz="6000" b="1" dirty="0" smtClean="0"/>
              <a:t>reclude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</a:t>
            </a:r>
            <a:r>
              <a:rPr lang="en-US" sz="4000" b="1" dirty="0" smtClean="0"/>
              <a:t>o make impossible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A low SAT score may </a:t>
            </a:r>
            <a:r>
              <a:rPr lang="en-US" sz="4000" i="1" u="sng" dirty="0" smtClean="0">
                <a:solidFill>
                  <a:srgbClr val="C00000"/>
                </a:solidFill>
              </a:rPr>
              <a:t>preclude</a:t>
            </a:r>
            <a:r>
              <a:rPr lang="en-US" sz="4000" i="1" dirty="0" smtClean="0"/>
              <a:t> your acceptance to Stanford.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36969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q</a:t>
            </a:r>
            <a:r>
              <a:rPr lang="en-US" sz="6000" b="1" dirty="0" smtClean="0"/>
              <a:t>uack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</a:t>
            </a:r>
            <a:r>
              <a:rPr lang="en-US" sz="4000" b="1" dirty="0" smtClean="0"/>
              <a:t>n unqualified or fake doctor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When I researched the background of the heart surgeon I learned that he was a</a:t>
            </a:r>
            <a:r>
              <a:rPr lang="en-US" sz="4000" i="1" u="sng" dirty="0" smtClean="0">
                <a:solidFill>
                  <a:srgbClr val="C00000"/>
                </a:solidFill>
              </a:rPr>
              <a:t> quack</a:t>
            </a:r>
            <a:r>
              <a:rPr lang="en-US" sz="4000" i="1" dirty="0" smtClean="0"/>
              <a:t>, so I sought a second opinion.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120798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</a:t>
            </a:r>
            <a:r>
              <a:rPr lang="en-US" sz="6000" b="1" dirty="0" smtClean="0"/>
              <a:t>erminate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</a:t>
            </a:r>
            <a:r>
              <a:rPr lang="en-US" sz="4000" b="1" dirty="0" smtClean="0"/>
              <a:t>o bring to an end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My supervisor had to </a:t>
            </a:r>
            <a:r>
              <a:rPr lang="en-US" sz="4000" i="1" u="sng" dirty="0" smtClean="0">
                <a:solidFill>
                  <a:srgbClr val="C00000"/>
                </a:solidFill>
              </a:rPr>
              <a:t>terminate</a:t>
            </a:r>
            <a:r>
              <a:rPr lang="en-US" sz="4000" i="1" dirty="0" smtClean="0"/>
              <a:t> the employment of many individuals due to budget cuts.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5472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</a:t>
            </a:r>
            <a:r>
              <a:rPr lang="en-US" sz="6000" b="1" dirty="0" smtClean="0"/>
              <a:t>ier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One of a series of rows or levels</a:t>
            </a:r>
          </a:p>
          <a:p>
            <a:pPr marL="0" indent="0">
              <a:buNone/>
            </a:pPr>
            <a:endParaRPr lang="en-US" sz="4000" i="1" dirty="0" smtClean="0"/>
          </a:p>
          <a:p>
            <a:pPr marL="0" indent="0">
              <a:buNone/>
            </a:pPr>
            <a:r>
              <a:rPr lang="en-US" sz="4000" i="1" dirty="0" smtClean="0"/>
              <a:t>I did not know that a wedding cake could contain ten </a:t>
            </a:r>
            <a:r>
              <a:rPr lang="en-US" sz="4000" i="1" u="sng" dirty="0" smtClean="0">
                <a:solidFill>
                  <a:srgbClr val="C00000"/>
                </a:solidFill>
              </a:rPr>
              <a:t>tiers</a:t>
            </a:r>
            <a:r>
              <a:rPr lang="en-US" sz="4000" i="1" dirty="0" smtClean="0"/>
              <a:t> and still remain standing!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1930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</a:t>
            </a:r>
            <a:r>
              <a:rPr lang="en-US" sz="6000" b="1" dirty="0" smtClean="0"/>
              <a:t>rowel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f</a:t>
            </a:r>
            <a:r>
              <a:rPr lang="en-US" sz="4000" b="1" dirty="0" smtClean="0"/>
              <a:t>lat bladed hand tool used to work with mortar or to dig holes for plants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I had to buy a new </a:t>
            </a:r>
            <a:r>
              <a:rPr lang="en-US" sz="4000" i="1" u="sng" dirty="0" smtClean="0">
                <a:solidFill>
                  <a:srgbClr val="C00000"/>
                </a:solidFill>
              </a:rPr>
              <a:t>trowel</a:t>
            </a:r>
            <a:r>
              <a:rPr lang="en-US" sz="4000" i="1" dirty="0" smtClean="0"/>
              <a:t> when I saw all of the gardening ideas on </a:t>
            </a:r>
            <a:r>
              <a:rPr lang="en-US" sz="4000" i="1" dirty="0" err="1" smtClean="0"/>
              <a:t>Pinterest</a:t>
            </a:r>
            <a:r>
              <a:rPr lang="en-US" sz="4000" i="1" dirty="0" smtClean="0"/>
              <a:t> and wanted to try every single one!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152328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u</a:t>
            </a:r>
            <a:r>
              <a:rPr lang="en-US" sz="6000" b="1" dirty="0" smtClean="0"/>
              <a:t>tter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</a:t>
            </a:r>
            <a:r>
              <a:rPr lang="en-US" sz="4000" b="1" dirty="0" smtClean="0"/>
              <a:t>o express by speaking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teacher told Billy not to </a:t>
            </a:r>
            <a:r>
              <a:rPr lang="en-US" sz="4000" i="1" u="sng" dirty="0" smtClean="0">
                <a:solidFill>
                  <a:srgbClr val="C00000"/>
                </a:solidFill>
              </a:rPr>
              <a:t>utter </a:t>
            </a:r>
            <a:r>
              <a:rPr lang="en-US" sz="4000" i="1" dirty="0" smtClean="0"/>
              <a:t>another word or she would send him to the office for causing a verbal disruption.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1376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v</a:t>
            </a:r>
            <a:r>
              <a:rPr lang="en-US" sz="6000" b="1" dirty="0" smtClean="0"/>
              <a:t>irtuoso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</a:t>
            </a:r>
            <a:r>
              <a:rPr lang="en-US" sz="4000" b="1" dirty="0" smtClean="0"/>
              <a:t>ne skilled in the fine arts as an accomplished musician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Having played with some of the greatest symphonies in the world, he was known as a </a:t>
            </a:r>
            <a:r>
              <a:rPr lang="en-US" sz="4000" i="1" u="sng" dirty="0" smtClean="0">
                <a:solidFill>
                  <a:srgbClr val="C00000"/>
                </a:solidFill>
              </a:rPr>
              <a:t>virtuoso </a:t>
            </a:r>
            <a:r>
              <a:rPr lang="en-US" sz="4000" i="1" dirty="0" smtClean="0"/>
              <a:t>on the violin.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9481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Story Vocabulary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a</a:t>
            </a:r>
            <a:r>
              <a:rPr lang="en-US" dirty="0" smtClean="0"/>
              <a:t>perture			9.  obstinate</a:t>
            </a:r>
          </a:p>
          <a:p>
            <a:pPr marL="514350" indent="-51435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atacomb			10. preclude</a:t>
            </a:r>
          </a:p>
          <a:p>
            <a:pPr marL="514350" indent="-51435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ircumscribed		11. quack</a:t>
            </a:r>
          </a:p>
          <a:p>
            <a:pPr marL="514350" indent="-51435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lamor				12. terminate</a:t>
            </a:r>
          </a:p>
          <a:p>
            <a:pPr marL="514350" indent="-51435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onnoisseur			13. tier</a:t>
            </a:r>
          </a:p>
          <a:p>
            <a:pPr marL="514350" indent="-514350">
              <a:buAutoNum type="arabicPeriod"/>
            </a:pPr>
            <a:r>
              <a:rPr lang="en-US" dirty="0"/>
              <a:t>e</a:t>
            </a:r>
            <a:r>
              <a:rPr lang="en-US" dirty="0" smtClean="0"/>
              <a:t>mbed				14. trowel</a:t>
            </a:r>
          </a:p>
          <a:p>
            <a:pPr marL="514350" indent="-514350">
              <a:buAutoNum type="arabicPeriod"/>
            </a:pPr>
            <a:r>
              <a:rPr lang="en-US" dirty="0"/>
              <a:t>f</a:t>
            </a:r>
            <a:r>
              <a:rPr lang="en-US" dirty="0" smtClean="0"/>
              <a:t>etter				15. utter</a:t>
            </a:r>
          </a:p>
          <a:p>
            <a:pPr marL="514350" indent="-514350">
              <a:buAutoNum type="arabicPeriod"/>
            </a:pPr>
            <a:r>
              <a:rPr lang="en-US" dirty="0"/>
              <a:t>i</a:t>
            </a:r>
            <a:r>
              <a:rPr lang="en-US" dirty="0" smtClean="0"/>
              <a:t>ncrustation			16. virtuoso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66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a</a:t>
            </a:r>
            <a:r>
              <a:rPr lang="en-US" sz="6000" b="1" dirty="0" smtClean="0"/>
              <a:t>perture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 hole or an opening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farmer discovered an</a:t>
            </a:r>
            <a:r>
              <a:rPr lang="en-US" sz="4000" i="1" dirty="0" smtClean="0">
                <a:solidFill>
                  <a:srgbClr val="C00000"/>
                </a:solidFill>
              </a:rPr>
              <a:t> </a:t>
            </a:r>
            <a:r>
              <a:rPr lang="en-US" sz="4000" i="1" u="sng" dirty="0" smtClean="0">
                <a:solidFill>
                  <a:srgbClr val="C00000"/>
                </a:solidFill>
              </a:rPr>
              <a:t>aperture </a:t>
            </a:r>
            <a:r>
              <a:rPr lang="en-US" sz="4000" i="1" dirty="0" smtClean="0"/>
              <a:t>in his fence that had allowed some cows to escape.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86077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</a:t>
            </a:r>
            <a:r>
              <a:rPr lang="en-US" sz="6000" b="1" dirty="0" smtClean="0"/>
              <a:t>atacomb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an underground tunnel or area with holed for graves</a:t>
            </a:r>
          </a:p>
          <a:p>
            <a:endParaRPr lang="en-US" sz="3600" b="1" dirty="0"/>
          </a:p>
          <a:p>
            <a:pPr marL="0" indent="0">
              <a:buNone/>
            </a:pPr>
            <a:r>
              <a:rPr lang="en-US" sz="3600" i="1" dirty="0" smtClean="0"/>
              <a:t>Poe delighted in setting one of his masterpieces in a </a:t>
            </a:r>
            <a:r>
              <a:rPr lang="en-US" sz="3600" i="1" u="sng" dirty="0" smtClean="0">
                <a:solidFill>
                  <a:srgbClr val="C00000"/>
                </a:solidFill>
              </a:rPr>
              <a:t>catacomb.</a:t>
            </a:r>
            <a:endParaRPr lang="en-US" sz="3600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280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</a:t>
            </a:r>
            <a:r>
              <a:rPr lang="en-US" sz="6000" b="1" dirty="0" smtClean="0"/>
              <a:t>ircumscribed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estricted or limited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triangle </a:t>
            </a:r>
            <a:r>
              <a:rPr lang="en-US" sz="4000" i="1" u="sng" dirty="0" smtClean="0">
                <a:solidFill>
                  <a:srgbClr val="C00000"/>
                </a:solidFill>
              </a:rPr>
              <a:t>circumscribed </a:t>
            </a:r>
            <a:r>
              <a:rPr lang="en-US" sz="4000" i="1" dirty="0" smtClean="0"/>
              <a:t>the circle.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52647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</a:t>
            </a:r>
            <a:r>
              <a:rPr lang="en-US" sz="6000" b="1" dirty="0" smtClean="0"/>
              <a:t>lamor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l</a:t>
            </a:r>
            <a:r>
              <a:rPr lang="en-US" sz="4000" b="1" dirty="0" smtClean="0"/>
              <a:t>oud noise or shouting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</a:t>
            </a:r>
            <a:r>
              <a:rPr lang="en-US" sz="4000" i="1" u="sng" dirty="0" smtClean="0">
                <a:solidFill>
                  <a:srgbClr val="C00000"/>
                </a:solidFill>
              </a:rPr>
              <a:t>clamor </a:t>
            </a:r>
            <a:r>
              <a:rPr lang="en-US" sz="4000" i="1" dirty="0" smtClean="0"/>
              <a:t>finally subsided when the bell rang and the students focused all of their undivided attention on the teacher!  (hint-hint)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52045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</a:t>
            </a:r>
            <a:r>
              <a:rPr lang="en-US" sz="6000" b="1" dirty="0" smtClean="0"/>
              <a:t>onnoisseur (n)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 person who is able to be a judge in matters of art and taste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My sister knows so much about wine that she might be considered a </a:t>
            </a:r>
            <a:r>
              <a:rPr lang="en-US" sz="4000" i="1" u="sng" dirty="0" smtClean="0">
                <a:solidFill>
                  <a:srgbClr val="C00000"/>
                </a:solidFill>
              </a:rPr>
              <a:t>connoisseur.</a:t>
            </a:r>
            <a:endParaRPr lang="en-US" sz="4000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8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e</a:t>
            </a:r>
            <a:r>
              <a:rPr lang="en-US" sz="6000" b="1" dirty="0" smtClean="0"/>
              <a:t>mbed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</a:t>
            </a:r>
            <a:r>
              <a:rPr lang="en-US" sz="4000" b="1" dirty="0" smtClean="0"/>
              <a:t>o close firmly in some mass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fossil has been </a:t>
            </a:r>
            <a:r>
              <a:rPr lang="en-US" sz="4000" u="sng" dirty="0" smtClean="0">
                <a:solidFill>
                  <a:srgbClr val="C00000"/>
                </a:solidFill>
              </a:rPr>
              <a:t>embedded</a:t>
            </a:r>
            <a:r>
              <a:rPr lang="en-US" sz="4000" i="1" dirty="0" smtClean="0"/>
              <a:t> in the rock for millions of years.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58715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f</a:t>
            </a:r>
            <a:r>
              <a:rPr lang="en-US" sz="6000" b="1" dirty="0" smtClean="0"/>
              <a:t>etter (v)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To restrict by shackling or chaining</a:t>
            </a:r>
          </a:p>
          <a:p>
            <a:endParaRPr lang="en-US" sz="4000" b="1" dirty="0"/>
          </a:p>
          <a:p>
            <a:pPr marL="0" indent="0">
              <a:buNone/>
            </a:pPr>
            <a:r>
              <a:rPr lang="en-US" sz="4000" i="1" dirty="0" smtClean="0"/>
              <a:t>The convict was </a:t>
            </a:r>
            <a:r>
              <a:rPr lang="en-US" sz="4000" i="1" u="sng" dirty="0" smtClean="0">
                <a:solidFill>
                  <a:srgbClr val="C00000"/>
                </a:solidFill>
              </a:rPr>
              <a:t>fettered</a:t>
            </a:r>
            <a:r>
              <a:rPr lang="en-US" sz="4000" i="1" dirty="0" smtClean="0"/>
              <a:t> to prevent his escape.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49563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452</Words>
  <Application>Microsoft Office PowerPoint</Application>
  <PresentationFormat>On-screen Show (4:3)</PresentationFormat>
  <Paragraphs>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“The Cask of Amontillado” by Edgar Allan Poe</vt:lpstr>
      <vt:lpstr>Story Vocabulary</vt:lpstr>
      <vt:lpstr>aperture (n)</vt:lpstr>
      <vt:lpstr>catacomb (n)</vt:lpstr>
      <vt:lpstr>circumscribed (v)</vt:lpstr>
      <vt:lpstr>clamor (n)</vt:lpstr>
      <vt:lpstr>connoisseur (n)</vt:lpstr>
      <vt:lpstr>embed (v)</vt:lpstr>
      <vt:lpstr>fetter (v)</vt:lpstr>
      <vt:lpstr>incrustation (n)</vt:lpstr>
      <vt:lpstr>obstinate (adj)</vt:lpstr>
      <vt:lpstr>preclude (v)</vt:lpstr>
      <vt:lpstr>quack (n)</vt:lpstr>
      <vt:lpstr>terminate (v)</vt:lpstr>
      <vt:lpstr>tier (n)</vt:lpstr>
      <vt:lpstr>trowel (n)</vt:lpstr>
      <vt:lpstr>utter (v)</vt:lpstr>
      <vt:lpstr>virtuoso (n)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Cask of Amontillado” by Edgar Allan Poe</dc:title>
  <dc:creator>Jenn Flory</dc:creator>
  <cp:lastModifiedBy>Jenn Flory</cp:lastModifiedBy>
  <cp:revision>9</cp:revision>
  <dcterms:created xsi:type="dcterms:W3CDTF">2013-10-14T03:20:21Z</dcterms:created>
  <dcterms:modified xsi:type="dcterms:W3CDTF">2013-10-14T04:13:59Z</dcterms:modified>
</cp:coreProperties>
</file>